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272" r:id="rId6"/>
    <p:sldId id="259" r:id="rId7"/>
    <p:sldId id="273" r:id="rId8"/>
    <p:sldId id="274" r:id="rId9"/>
    <p:sldId id="275" r:id="rId10"/>
    <p:sldId id="285" r:id="rId11"/>
    <p:sldId id="276" r:id="rId12"/>
    <p:sldId id="277" r:id="rId13"/>
    <p:sldId id="278" r:id="rId14"/>
    <p:sldId id="279" r:id="rId15"/>
    <p:sldId id="282" r:id="rId16"/>
    <p:sldId id="283" r:id="rId17"/>
    <p:sldId id="284" r:id="rId18"/>
    <p:sldId id="28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35FCF-281E-45DA-B55F-923442B141AD}" v="4" dt="2024-01-17T13:07:40.128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0E335FCF-281E-45DA-B55F-923442B141AD}"/>
    <pc:docChg chg="delSld modSld">
      <pc:chgData name="Thomas Noordeloos" userId="df9f46e9-7760-4f6a-814f-9e8180d7b46a" providerId="ADAL" clId="{0E335FCF-281E-45DA-B55F-923442B141AD}" dt="2024-01-17T13:07:43.641" v="7" actId="108"/>
      <pc:docMkLst>
        <pc:docMk/>
      </pc:docMkLst>
      <pc:sldChg chg="del">
        <pc:chgData name="Thomas Noordeloos" userId="df9f46e9-7760-4f6a-814f-9e8180d7b46a" providerId="ADAL" clId="{0E335FCF-281E-45DA-B55F-923442B141AD}" dt="2024-01-17T13:07:26.464" v="3" actId="47"/>
        <pc:sldMkLst>
          <pc:docMk/>
          <pc:sldMk cId="1914404811" sldId="256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1054132113" sldId="257"/>
        </pc:sldMkLst>
      </pc:sldChg>
      <pc:sldChg chg="addSp modSp mod modAnim">
        <pc:chgData name="Thomas Noordeloos" userId="df9f46e9-7760-4f6a-814f-9e8180d7b46a" providerId="ADAL" clId="{0E335FCF-281E-45DA-B55F-923442B141AD}" dt="2024-01-17T13:07:43.641" v="7" actId="108"/>
        <pc:sldMkLst>
          <pc:docMk/>
          <pc:sldMk cId="3346491106" sldId="257"/>
        </pc:sldMkLst>
        <pc:graphicFrameChg chg="mod modGraphic">
          <ac:chgData name="Thomas Noordeloos" userId="df9f46e9-7760-4f6a-814f-9e8180d7b46a" providerId="ADAL" clId="{0E335FCF-281E-45DA-B55F-923442B141AD}" dt="2024-01-17T13:07:43.641" v="7" actId="108"/>
          <ac:graphicFrameMkLst>
            <pc:docMk/>
            <pc:sldMk cId="3346491106" sldId="257"/>
            <ac:graphicFrameMk id="7" creationId="{E301E4D4-09EB-42FE-AC70-36D3DFBAE62B}"/>
          </ac:graphicFrameMkLst>
        </pc:graphicFrameChg>
        <pc:picChg chg="add mod">
          <ac:chgData name="Thomas Noordeloos" userId="df9f46e9-7760-4f6a-814f-9e8180d7b46a" providerId="ADAL" clId="{0E335FCF-281E-45DA-B55F-923442B141AD}" dt="2024-01-17T13:07:24.182" v="2" actId="1076"/>
          <ac:picMkLst>
            <pc:docMk/>
            <pc:sldMk cId="3346491106" sldId="257"/>
            <ac:picMk id="2" creationId="{C33B2581-461B-4D3A-DF30-A2AC41DFC4B1}"/>
          </ac:picMkLst>
        </pc:picChg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1900244631" sldId="258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4192661210" sldId="260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1046626215" sldId="262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1512741525" sldId="264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0" sldId="266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0" sldId="267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0" sldId="268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0" sldId="269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0" sldId="270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3179560746" sldId="271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2690150298" sldId="272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4240300181" sldId="274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697162296" sldId="275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1502840938" sldId="277"/>
        </pc:sldMkLst>
      </pc:sldChg>
      <pc:sldChg chg="del">
        <pc:chgData name="Thomas Noordeloos" userId="df9f46e9-7760-4f6a-814f-9e8180d7b46a" providerId="ADAL" clId="{0E335FCF-281E-45DA-B55F-923442B141AD}" dt="2024-01-17T13:07:01.674" v="0" actId="47"/>
        <pc:sldMkLst>
          <pc:docMk/>
          <pc:sldMk cId="3961380292" sldId="278"/>
        </pc:sldMkLst>
      </pc:sldChg>
      <pc:sldMasterChg chg="delSldLayout">
        <pc:chgData name="Thomas Noordeloos" userId="df9f46e9-7760-4f6a-814f-9e8180d7b46a" providerId="ADAL" clId="{0E335FCF-281E-45DA-B55F-923442B141AD}" dt="2024-01-17T13:07:01.674" v="0" actId="47"/>
        <pc:sldMasterMkLst>
          <pc:docMk/>
          <pc:sldMasterMk cId="485928897" sldId="2147483660"/>
        </pc:sldMasterMkLst>
        <pc:sldLayoutChg chg="del">
          <pc:chgData name="Thomas Noordeloos" userId="df9f46e9-7760-4f6a-814f-9e8180d7b46a" providerId="ADAL" clId="{0E335FCF-281E-45DA-B55F-923442B141AD}" dt="2024-01-17T13:07:01.674" v="0" actId="47"/>
          <pc:sldLayoutMkLst>
            <pc:docMk/>
            <pc:sldMasterMk cId="485928897" sldId="2147483660"/>
            <pc:sldLayoutMk cId="1371038542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B540-2DDB-4455-8635-4058D848E1F3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422B-B024-4FF5-A6BA-6A3BA7A4E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3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Concept_(filosofie)" TargetMode="External"/><Relationship Id="rId13" Type="http://schemas.openxmlformats.org/officeDocument/2006/relationships/hyperlink" Target="https://nl.wikipedia.org/wiki/Communisme" TargetMode="External"/><Relationship Id="rId18" Type="http://schemas.openxmlformats.org/officeDocument/2006/relationships/hyperlink" Target="https://nl.wikipedia.org/wiki/Friedrich_Engels" TargetMode="External"/><Relationship Id="rId26" Type="http://schemas.openxmlformats.org/officeDocument/2006/relationships/hyperlink" Target="https://nl.wikipedia.org/wiki/Marxistische_geografie" TargetMode="External"/><Relationship Id="rId3" Type="http://schemas.openxmlformats.org/officeDocument/2006/relationships/hyperlink" Target="https://nl.wikipedia.org/wiki/Ideologie" TargetMode="External"/><Relationship Id="rId21" Type="http://schemas.openxmlformats.org/officeDocument/2006/relationships/hyperlink" Target="https://nl.wikipedia.org/w/index.php?title=Marxistische_archeologie&amp;action=edit&amp;redlink=1" TargetMode="External"/><Relationship Id="rId7" Type="http://schemas.openxmlformats.org/officeDocument/2006/relationships/hyperlink" Target="https://nl.wikipedia.org/wiki/Economie_(systeem)" TargetMode="External"/><Relationship Id="rId12" Type="http://schemas.openxmlformats.org/officeDocument/2006/relationships/hyperlink" Target="https://nl.wikipedia.org/wiki/Dialectisch_materialisme" TargetMode="External"/><Relationship Id="rId17" Type="http://schemas.openxmlformats.org/officeDocument/2006/relationships/hyperlink" Target="https://nl.wikipedia.org/wiki/Karl_Marx" TargetMode="External"/><Relationship Id="rId25" Type="http://schemas.openxmlformats.org/officeDocument/2006/relationships/hyperlink" Target="https://nl.wikipedia.org/w/index.php?title=Marxistische_geschiedschrijving&amp;action=edit&amp;redlink=1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s://nl.wikipedia.org/wiki/Werkende_klasse" TargetMode="External"/><Relationship Id="rId20" Type="http://schemas.openxmlformats.org/officeDocument/2006/relationships/hyperlink" Target="https://nl.wikipedia.org/wiki/Vakwetenschap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l.wikipedia.org/wiki/Maatschappij_(sociologie)" TargetMode="External"/><Relationship Id="rId11" Type="http://schemas.openxmlformats.org/officeDocument/2006/relationships/hyperlink" Target="https://nl.wikipedia.org/wiki/Productiemiddel" TargetMode="External"/><Relationship Id="rId24" Type="http://schemas.openxmlformats.org/officeDocument/2006/relationships/hyperlink" Target="https://nl.wikipedia.org/wiki/Marxistische_filosofie" TargetMode="External"/><Relationship Id="rId5" Type="http://schemas.openxmlformats.org/officeDocument/2006/relationships/hyperlink" Target="https://nl.wikipedia.org/wiki/Kritiek" TargetMode="External"/><Relationship Id="rId15" Type="http://schemas.openxmlformats.org/officeDocument/2006/relationships/hyperlink" Target="https://nl.wikipedia.org/wiki/Kapitalisme" TargetMode="External"/><Relationship Id="rId23" Type="http://schemas.openxmlformats.org/officeDocument/2006/relationships/hyperlink" Target="https://nl.wikipedia.org/wiki/Marxistische_esthetica" TargetMode="External"/><Relationship Id="rId28" Type="http://schemas.openxmlformats.org/officeDocument/2006/relationships/hyperlink" Target="https://nl.wikipedia.org/w/index.php?title=Kritische_psychologie&amp;action=edit&amp;redlink=1" TargetMode="External"/><Relationship Id="rId10" Type="http://schemas.openxmlformats.org/officeDocument/2006/relationships/hyperlink" Target="https://nl.wikipedia.org/wiki/Sociale_klasse" TargetMode="External"/><Relationship Id="rId19" Type="http://schemas.openxmlformats.org/officeDocument/2006/relationships/hyperlink" Target="https://nl.wikipedia.org/wiki/Socialisme" TargetMode="External"/><Relationship Id="rId4" Type="http://schemas.openxmlformats.org/officeDocument/2006/relationships/hyperlink" Target="https://nl.wikipedia.org/wiki/Beschrijvende_uitspraak" TargetMode="External"/><Relationship Id="rId9" Type="http://schemas.openxmlformats.org/officeDocument/2006/relationships/hyperlink" Target="https://nl.wikipedia.org/wiki/Klassenstrijd" TargetMode="External"/><Relationship Id="rId14" Type="http://schemas.openxmlformats.org/officeDocument/2006/relationships/hyperlink" Target="https://nl.wikipedia.org/wiki/Uitbuiting" TargetMode="External"/><Relationship Id="rId22" Type="http://schemas.openxmlformats.org/officeDocument/2006/relationships/hyperlink" Target="https://nl.wikipedia.org/wiki/Marxistische_economie" TargetMode="External"/><Relationship Id="rId27" Type="http://schemas.openxmlformats.org/officeDocument/2006/relationships/hyperlink" Target="https://nl.wikipedia.org/w/index.php?title=Marxistische_sociologie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Het </a:t>
            </a:r>
            <a:r>
              <a:rPr lang="nl-N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marxisme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een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Ideologie"/>
              </a:rPr>
              <a:t>ideologisch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eschrijvende uitspraak"/>
              </a:rPr>
              <a:t>beschrijvende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Kritiek"/>
              </a:rPr>
              <a:t>analyse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van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Maatschappij (sociologie)"/>
              </a:rPr>
              <a:t>maatschappij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en dan vooral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Economie (systeem)"/>
              </a:rPr>
              <a:t>economie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waarbij het marxistische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Concept (filosofie)"/>
              </a:rPr>
              <a:t>concept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van een internationale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Klassenstrijd"/>
              </a:rPr>
              <a:t>klassenstrijd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tussen twee tegengestelde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Sociale klasse"/>
              </a:rPr>
              <a:t>maatschappelijke klassen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centraal staat. Deze twee klassen zijn, volgens het marxisme, respectievelijk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Productiemiddel"/>
              </a:rPr>
              <a:t>productiemiddelen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bezittende klasse (het 'kapitaal'), en de werkende klasse (de 'arbeid'). Volgens de marxistische ideologie moet de klassenstrijd, via het "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Dialectisch materialisme"/>
              </a:rPr>
              <a:t>dialectisch materialisme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", uiteindelijk leiden tot een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Communisme"/>
              </a:rPr>
              <a:t>communistische maatschappij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waarbij er een einde komt aan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Uitbuiting"/>
              </a:rPr>
              <a:t>uitbuiting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door het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Kapitalisme"/>
              </a:rPr>
              <a:t>kapitalisme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van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Werkende klasse"/>
              </a:rPr>
              <a:t>werkende klasse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b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Het marxisme is in eerste instantie gebaseerd op de ideeën en denkbeelden van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Karl Marx"/>
              </a:rPr>
              <a:t>Karl Marx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Friedrich Engels"/>
              </a:rPr>
              <a:t>Friedrich Engels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Op politiek-ideologisch vlak vormde het marxisme de basis voor het moderne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Socialisme"/>
              </a:rPr>
              <a:t>socialisme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 het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Communisme"/>
              </a:rPr>
              <a:t>communisme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Verder lag het marxisme ten grondslag aan een beoefening op marxistische leest van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Vakwetenschap"/>
              </a:rPr>
              <a:t>vakgebieden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als de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1" tooltip="Marxistische archeologie (de pagina bestaat niet)"/>
              </a:rPr>
              <a:t>archeologie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Marxistische economie"/>
              </a:rPr>
              <a:t>economie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Marxistische esthetica"/>
              </a:rPr>
              <a:t>esthetica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Marxistische filosofie"/>
              </a:rPr>
              <a:t>filosofie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5" tooltip="Marxistische geschiedschrijving (de pagina bestaat niet)"/>
              </a:rPr>
              <a:t>geschiedschrijving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 tooltip="Marxistische geografie"/>
              </a:rPr>
              <a:t>geografie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7" tooltip="Marxistische sociologie (de pagina bestaat niet)"/>
              </a:rPr>
              <a:t>sociologie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 de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8" tooltip="Kritische psychologie (de pagina bestaat niet)"/>
              </a:rPr>
              <a:t>kritische psychologie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(wiki)</a:t>
            </a:r>
          </a:p>
          <a:p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85377-0A1B-4A6D-8941-5E7B10A013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79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85377-0A1B-4A6D-8941-5E7B10A0132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3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6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90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273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961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4946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385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60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64849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442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0043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6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39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19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3126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026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537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9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7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08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584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22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9424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8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85A2-8869-4593-917C-8D041B3D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A5261-5AD4-4438-AFF4-24CA6873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C3EE2E-58EC-4DAB-B51E-80DD5899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8BB3E-86A8-4DFC-9341-A5B33A48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BCDEA-9CB1-4541-A9F4-75FA3F05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022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18293A-4818-4620-8263-12EE6672AE62}" type="datetime1">
              <a:rPr lang="nl-NL" smtClean="0"/>
              <a:t>17-1-2024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74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3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1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14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788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08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859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oecdbetterlifeindex.org/#/11111111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_gnk8sVr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YzfH4EJ68?feature=oembed" TargetMode="Externa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31.xml"/><Relationship Id="rId1" Type="http://schemas.openxmlformats.org/officeDocument/2006/relationships/video" Target="https://www.youtube.com/embed/cpkRvc-sOKk" TargetMode="Externa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2983276" cy="27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Deel economie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economische en ecologische waarden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Samenleving 3.0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welvaart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20898"/>
              </p:ext>
            </p:extLst>
          </p:nvPr>
        </p:nvGraphicFramePr>
        <p:xfrm>
          <a:off x="2048608" y="6161520"/>
          <a:ext cx="7443681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3262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4505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2765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Marktverkenning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Financieel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33B2581-461B-4D3A-DF30-A2AC41DFC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76" y="3984363"/>
            <a:ext cx="6402288" cy="15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EC3BB2-59BB-39B1-2D82-95A14CD2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Transitie in de economie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453307C-EDFD-BCDE-E878-50474F1342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0" y="2453481"/>
            <a:ext cx="5384800" cy="1993320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EF1499C-36E4-353E-2569-67E852AC3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18" y="2040441"/>
            <a:ext cx="30575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943F1C-987C-0BAF-9FC1-77A13DC94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“NOT EVERYTHING THAT CAN BE COUNTED COUNTS, AND NOT EVERYTHING THAT COUNTS CAN BE COUNTED”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Albert Einstein</a:t>
            </a:r>
          </a:p>
          <a:p>
            <a:endParaRPr lang="nl-NL" dirty="0"/>
          </a:p>
        </p:txBody>
      </p:sp>
      <p:pic>
        <p:nvPicPr>
          <p:cNvPr id="1026" name="Picture 2" descr="Einstein Cartoon-beelden | Gratis vectoren, stockfoto's &amp; PSD's">
            <a:extLst>
              <a:ext uri="{FF2B5EF4-FFF2-40B4-BE49-F238E27FC236}">
                <a16:creationId xmlns:a16="http://schemas.microsoft.com/office/drawing/2014/main" id="{E8C744F5-3EC2-8157-711C-87BA7D1BF8B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9821"/>
          <a:stretch/>
        </p:blipFill>
        <p:spPr bwMode="auto">
          <a:xfrm>
            <a:off x="6164071" y="1509823"/>
            <a:ext cx="5656454" cy="44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3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r="25458"/>
          <a:stretch/>
        </p:blipFill>
        <p:spPr>
          <a:xfrm>
            <a:off x="6793950" y="1635143"/>
            <a:ext cx="4320480" cy="4445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84830" y="1907705"/>
            <a:ext cx="76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744" y="219581"/>
            <a:ext cx="8229600" cy="194421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3600" dirty="0"/>
              <a:t>Hoe meet je welvaart van een land?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Bruto National Product</a:t>
            </a:r>
          </a:p>
        </p:txBody>
      </p:sp>
    </p:spTree>
    <p:extLst>
      <p:ext uri="{BB962C8B-B14F-4D97-AF65-F5344CB8AC3E}">
        <p14:creationId xmlns:p14="http://schemas.microsoft.com/office/powerpoint/2010/main" val="16596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329" y="277388"/>
            <a:ext cx="9842902" cy="1143000"/>
          </a:xfrm>
        </p:spPr>
        <p:txBody>
          <a:bodyPr>
            <a:normAutofit/>
          </a:bodyPr>
          <a:lstStyle/>
          <a:p>
            <a:pPr algn="l"/>
            <a:r>
              <a:rPr lang="nl-NL" sz="3600" dirty="0"/>
              <a:t>Hoe meet je welvaart van een land?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84830" y="1907705"/>
            <a:ext cx="76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5141"/>
          <a:stretch/>
        </p:blipFill>
        <p:spPr>
          <a:xfrm>
            <a:off x="2884830" y="2113780"/>
            <a:ext cx="4125144" cy="2558231"/>
          </a:xfrm>
          <a:prstGeom prst="rect">
            <a:avLst/>
          </a:prstGeom>
        </p:spPr>
      </p:pic>
      <p:pic>
        <p:nvPicPr>
          <p:cNvPr id="1026" name="Picture 2" descr="http://plzcdn.com/resize/500-500/upload/0530e22dea41e24a039563139cdc215eZnYuanB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" y="2149884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97" y="2554036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575" y="188640"/>
            <a:ext cx="8229600" cy="1789331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3600" dirty="0"/>
              <a:t>Hoe meet je welvaart van een land?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In de Nieuwe Economie</a:t>
            </a:r>
          </a:p>
        </p:txBody>
      </p:sp>
      <p:pic>
        <p:nvPicPr>
          <p:cNvPr id="9" name="Afbeelding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39" y="1324408"/>
            <a:ext cx="2448272" cy="489654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50450" y="319816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Wat vinden jullie belangrijk?</a:t>
            </a:r>
          </a:p>
        </p:txBody>
      </p:sp>
      <p:pic>
        <p:nvPicPr>
          <p:cNvPr id="3076" name="Picture 4" descr="Click Button with Hand Pointer Clicking. Click Me Vector Web Button Stock  Illustration - Illustration of computer, pointer: 150232104">
            <a:extLst>
              <a:ext uri="{FF2B5EF4-FFF2-40B4-BE49-F238E27FC236}">
                <a16:creationId xmlns:a16="http://schemas.microsoft.com/office/drawing/2014/main" id="{9847E0C1-681A-D962-6AE0-05331EF3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50" y="5791219"/>
            <a:ext cx="859465" cy="8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2983276" cy="27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Deel economie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economische en ecologische waarden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Samenleving 3.0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welvaart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48608" y="6161520"/>
          <a:ext cx="7443681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3262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4505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2765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Marktverkenning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Financieel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</p:spTree>
    <p:extLst>
      <p:ext uri="{BB962C8B-B14F-4D97-AF65-F5344CB8AC3E}">
        <p14:creationId xmlns:p14="http://schemas.microsoft.com/office/powerpoint/2010/main" val="410055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0332" y="1600201"/>
            <a:ext cx="4503335" cy="4525963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nl-NL" b="1" dirty="0"/>
              <a:t>People - </a:t>
            </a:r>
            <a:r>
              <a:rPr lang="nl-NL" b="1" dirty="0" err="1"/>
              <a:t>Planet</a:t>
            </a:r>
            <a:r>
              <a:rPr lang="nl-NL" b="1" dirty="0"/>
              <a:t> – Profit</a:t>
            </a:r>
          </a:p>
          <a:p>
            <a:pPr>
              <a:spcAft>
                <a:spcPts val="600"/>
              </a:spcAft>
              <a:buNone/>
            </a:pPr>
            <a:endParaRPr lang="nl-NL" b="1" dirty="0"/>
          </a:p>
          <a:p>
            <a:pPr>
              <a:spcAft>
                <a:spcPts val="600"/>
              </a:spcAft>
              <a:buNone/>
            </a:pPr>
            <a:r>
              <a:rPr lang="nl-NL" dirty="0"/>
              <a:t>Sociale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Ecologische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Financiële waarde </a:t>
            </a:r>
          </a:p>
        </p:txBody>
      </p:sp>
    </p:spTree>
    <p:extLst>
      <p:ext uri="{BB962C8B-B14F-4D97-AF65-F5344CB8AC3E}">
        <p14:creationId xmlns:p14="http://schemas.microsoft.com/office/powerpoint/2010/main" val="2790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6D7AC4-CC6A-0E6D-9783-6F71C05CDC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200" y="5689977"/>
            <a:ext cx="5645148" cy="406401"/>
          </a:xfrm>
        </p:spPr>
        <p:txBody>
          <a:bodyPr/>
          <a:lstStyle/>
          <a:p>
            <a:r>
              <a:rPr lang="nl-NL" i="1" dirty="0"/>
              <a:t>10 punten van de betekeniseconomie.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41A1F8-622D-AD18-A2F3-92DAA39B5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economie van morgen is voor mij een duurzaam gedreven economie die interacteert met verschillende trends.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Kernwoorden:</a:t>
            </a:r>
          </a:p>
          <a:p>
            <a:pPr marL="0" indent="0">
              <a:buNone/>
            </a:pPr>
            <a:r>
              <a:rPr lang="nl-NL" i="1" dirty="0"/>
              <a:t>Nieuwe waarden, verbondenheid, transparantie, digitalisering, lokaal en nieuwe geopolitieke verhoudingen.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7EC6D6-8A03-0CF0-A1F2-FDCBD557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economie van morgen is …</a:t>
            </a:r>
          </a:p>
        </p:txBody>
      </p:sp>
      <p:pic>
        <p:nvPicPr>
          <p:cNvPr id="1026" name="Picture 2" descr="Uitgangspunten Betekeniseconomie - De Zaak van Betekenis">
            <a:extLst>
              <a:ext uri="{FF2B5EF4-FFF2-40B4-BE49-F238E27FC236}">
                <a16:creationId xmlns:a16="http://schemas.microsoft.com/office/drawing/2014/main" id="{35F949AB-9BC0-3D4C-297F-928F5393B87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38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6AD40C7-939F-80E6-E2FA-514725D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economie van morgen is …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6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_gnk8sVr4">
            <a:extLst>
              <a:ext uri="{FF2B5EF4-FFF2-40B4-BE49-F238E27FC236}">
                <a16:creationId xmlns:a16="http://schemas.microsoft.com/office/drawing/2014/main" id="{D361D674-91A4-65A8-7080-BFE207D15B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060" y="801655"/>
            <a:ext cx="10483703" cy="58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5F7C8-220E-E4D8-D0CE-DC93A7C5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3132137"/>
          </a:xfrm>
        </p:spPr>
        <p:txBody>
          <a:bodyPr/>
          <a:lstStyle/>
          <a:p>
            <a:r>
              <a:rPr lang="nl-NL" b="0" i="1" dirty="0">
                <a:latin typeface="+mn-lt"/>
              </a:rPr>
              <a:t>“WE LEVEN NIET IN EEN TIJDPERK VAN VERANDERING, </a:t>
            </a:r>
            <a:br>
              <a:rPr lang="nl-NL" b="0" i="1" dirty="0">
                <a:latin typeface="+mn-lt"/>
              </a:rPr>
            </a:br>
            <a:r>
              <a:rPr lang="nl-NL" b="0" i="1" dirty="0">
                <a:latin typeface="+mn-lt"/>
              </a:rPr>
              <a:t>MAAR IN EEN VERANDERING VAN TIJDPERK”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Jan Rotmans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9AFC3BE-7190-7B19-7A3E-6D57CC5C0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3" b="20448"/>
          <a:stretch/>
        </p:blipFill>
        <p:spPr>
          <a:xfrm>
            <a:off x="1098662" y="4363870"/>
            <a:ext cx="9071787" cy="16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Vraag het aan Marx - Deeleconomie">
            <a:hlinkClick r:id="" action="ppaction://media"/>
            <a:extLst>
              <a:ext uri="{FF2B5EF4-FFF2-40B4-BE49-F238E27FC236}">
                <a16:creationId xmlns:a16="http://schemas.microsoft.com/office/drawing/2014/main" id="{5AB80189-CF73-637F-0202-45703FF465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6645" y="1103068"/>
            <a:ext cx="9238516" cy="52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1446BBD-7FC2-95CA-8D68-954E7D29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Samenleving 3.0</a:t>
            </a:r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56925476-331D-CAE2-9FB2-17C55D13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" y="2435401"/>
            <a:ext cx="5645150" cy="3179287"/>
          </a:xfr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11D2432-F9DE-4370-6F99-0554609D7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Veranderen 3.0 - Gewoon aan de slag">
            <a:extLst>
              <a:ext uri="{FF2B5EF4-FFF2-40B4-BE49-F238E27FC236}">
                <a16:creationId xmlns:a16="http://schemas.microsoft.com/office/drawing/2014/main" id="{68C6A460-A458-03B3-39C8-F887AF4396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" t="-23492" r="-1" b="-2002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7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6DC1FEF-CC93-9794-C1C3-A23D5932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Transitie</a:t>
            </a: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D06CD8A3-B391-1271-C771-5E06BC72B5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1377" y="1833248"/>
            <a:ext cx="5384800" cy="4038600"/>
          </a:xfrm>
        </p:spPr>
      </p:pic>
      <p:pic>
        <p:nvPicPr>
          <p:cNvPr id="10" name="cpkRvc-sOKk">
            <a:extLst>
              <a:ext uri="{FF2B5EF4-FFF2-40B4-BE49-F238E27FC236}">
                <a16:creationId xmlns:a16="http://schemas.microsoft.com/office/drawing/2014/main" id="{7C30DF55-6C8C-3E3D-D39F-1A8CA0CD6FF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35825" y="196792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75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8F4DD5-1547-4D84-A42E-56F300CCCC42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7CA63EEC-5E06-4E84-857A-C21FF71581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522409-6A32-4E86-A625-819EAF413652}"/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89</TotalTime>
  <Words>453</Words>
  <Application>Microsoft Office PowerPoint</Application>
  <PresentationFormat>Breedbeeld</PresentationFormat>
  <Paragraphs>81</Paragraphs>
  <Slides>15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Corbel</vt:lpstr>
      <vt:lpstr>Wingdings</vt:lpstr>
      <vt:lpstr>ThemaYuverta</vt:lpstr>
      <vt:lpstr>PowerPoint-presentatie</vt:lpstr>
      <vt:lpstr>Kernbegrippen</vt:lpstr>
      <vt:lpstr>De economie van morgen is …</vt:lpstr>
      <vt:lpstr>De economie van morgen is …  </vt:lpstr>
      <vt:lpstr>PowerPoint-presentatie</vt:lpstr>
      <vt:lpstr>“WE LEVEN NIET IN EEN TIJDPERK VAN VERANDERING,  MAAR IN EEN VERANDERING VAN TIJDPERK”  Jan Rotmans </vt:lpstr>
      <vt:lpstr>PowerPoint-presentatie</vt:lpstr>
      <vt:lpstr>Samenleving 3.0</vt:lpstr>
      <vt:lpstr>Transitie</vt:lpstr>
      <vt:lpstr>Transitie in de economie</vt:lpstr>
      <vt:lpstr>PowerPoint-presentatie</vt:lpstr>
      <vt:lpstr>Hoe meet je welvaart van een land?  Bruto National Product</vt:lpstr>
      <vt:lpstr>Hoe meet je welvaart van een land?</vt:lpstr>
      <vt:lpstr>Hoe meet je welvaart van een land?  In de Nieuwe Economie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nieuwe economie</dc:title>
  <dc:creator>Gerjan de Ruiter</dc:creator>
  <cp:lastModifiedBy>Thomas Noordeloos</cp:lastModifiedBy>
  <cp:revision>3</cp:revision>
  <dcterms:created xsi:type="dcterms:W3CDTF">2021-11-19T09:44:57Z</dcterms:created>
  <dcterms:modified xsi:type="dcterms:W3CDTF">2024-01-17T13:07:53Z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